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3"/>
  </p:notesMasterIdLst>
  <p:sldIdLst>
    <p:sldId id="257" r:id="rId4"/>
    <p:sldId id="281" r:id="rId5"/>
    <p:sldId id="282" r:id="rId6"/>
    <p:sldId id="283" r:id="rId7"/>
    <p:sldId id="284" r:id="rId8"/>
    <p:sldId id="286" r:id="rId9"/>
    <p:sldId id="288" r:id="rId10"/>
    <p:sldId id="289" r:id="rId11"/>
    <p:sldId id="271" r:id="rId12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Conny Spijker" initials="CS" lastIdx="3" clrIdx="2">
    <p:extLst>
      <p:ext uri="{19B8F6BF-5375-455C-9EA6-DF929625EA0E}">
        <p15:presenceInfo xmlns:p15="http://schemas.microsoft.com/office/powerpoint/2012/main" userId="S-1-5-21-995686486-2085390450-133851869-1406" providerId="AD"/>
      </p:ext>
    </p:extLst>
  </p:cmAuthor>
  <p:cmAuthor id="3" name="Maartje Smit" initials="MS" lastIdx="2" clrIdx="3">
    <p:extLst>
      <p:ext uri="{19B8F6BF-5375-455C-9EA6-DF929625EA0E}">
        <p15:presenceInfo xmlns:p15="http://schemas.microsoft.com/office/powerpoint/2012/main" userId="S-1-5-21-995686486-2085390450-133851869-13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349335-5FB1-46B1-BCE3-9F9CE69E1C52}" v="1" dt="2023-02-04T08:19:21.3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5" autoAdjust="0"/>
  </p:normalViewPr>
  <p:slideViewPr>
    <p:cSldViewPr>
      <p:cViewPr varScale="1">
        <p:scale>
          <a:sx n="62" d="100"/>
          <a:sy n="62" d="100"/>
        </p:scale>
        <p:origin x="14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19-11-18T14:39:03.405" idx="2">
    <p:pos x="10" y="10"/>
    <p:text>Wil je bij de links naar de filmpjes aangeven dat het filmpjes zijn? Ge;t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www.youtube.com/embed/bew9sC4M-ME?rel=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s://www.youtube.com/embed/cqbrsYtO9cQ?rel=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s://www.youtube.com/embed/qsBvYxO-P7Y?rel=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s://www.youtube.com/embed/7fhDd7VejOM?rel=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s://www.youtube.com/embed/Obg5vtL67D0?rel=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s://www.youtube.com/embed/rJOxrwFNSPM?rel=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hyperlink" Target="https://www.youtube.com/embed/G7ZVXLk9iCw?rel=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indoor, items, table, sitting&#10;&#10;Description automatically generated">
            <a:extLst>
              <a:ext uri="{FF2B5EF4-FFF2-40B4-BE49-F238E27FC236}">
                <a16:creationId xmlns:a16="http://schemas.microsoft.com/office/drawing/2014/main" id="{77A3F6D2-CC70-409D-A4F0-B404DA1FAC4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4584" y="-4687"/>
            <a:ext cx="10294031" cy="6862687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Overleg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hoofdstuk 5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EAF5DF2E-43EB-446A-9D8B-A6D403D1530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20588" y="-99392"/>
            <a:ext cx="10585176" cy="7056784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589423"/>
            <a:chOff x="-648580" y="234849"/>
            <a:chExt cx="4068452" cy="2575736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51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Overleg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Een overleg zorgt voor overeenstemming tussen alle medewerkers over wat er moet gebeuren en op welke manier.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doelen van een overleg: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informeren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instrueren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besluit vormen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probleem oplossen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oriënteren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mening vormen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134602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86036" y="2720491"/>
              <a:ext cx="39624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Bekijk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de video.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Niet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iedereen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is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altijd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even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goed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verstaan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, maar wat kun je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afleiden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aan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de non-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verbale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communicatie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tijdens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dit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overleg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7570D29D-2C9C-4EF6-B532-2FF5C6A88073}"/>
              </a:ext>
            </a:extLst>
          </p:cNvPr>
          <p:cNvGrpSpPr/>
          <p:nvPr/>
        </p:nvGrpSpPr>
        <p:grpSpPr>
          <a:xfrm>
            <a:off x="4788023" y="3956781"/>
            <a:ext cx="4068453" cy="2448273"/>
            <a:chOff x="4788023" y="3956781"/>
            <a:chExt cx="4068453" cy="2448273"/>
          </a:xfrm>
        </p:grpSpPr>
        <p:grpSp>
          <p:nvGrpSpPr>
            <p:cNvPr id="3" name="Groep 2"/>
            <p:cNvGrpSpPr/>
            <p:nvPr/>
          </p:nvGrpSpPr>
          <p:grpSpPr>
            <a:xfrm>
              <a:off x="4788023" y="3956781"/>
              <a:ext cx="4068453" cy="2448273"/>
              <a:chOff x="4788024" y="3573015"/>
              <a:chExt cx="4068453" cy="2448273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573015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6259150" y="3669988"/>
                <a:ext cx="1126198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voorbeeld</a:t>
                </a:r>
                <a:endParaRPr lang="nl-NL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7" name="Picture 16">
              <a:hlinkClick r:id="rId4"/>
              <a:extLst>
                <a:ext uri="{FF2B5EF4-FFF2-40B4-BE49-F238E27FC236}">
                  <a16:creationId xmlns:a16="http://schemas.microsoft.com/office/drawing/2014/main" id="{11B9D5B3-2205-4194-ADE9-6D5582D55C6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97109" y="4402146"/>
              <a:ext cx="3450278" cy="18216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F9E44F37-C8C4-48D6-B17B-1A87638E35B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720588" y="-99392"/>
            <a:ext cx="10585176" cy="7056784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3" y="157466"/>
            <a:ext cx="4160667" cy="4524449"/>
            <a:chOff x="-648580" y="234849"/>
            <a:chExt cx="4068452" cy="283603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3077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778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Overleg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informeel overleg: ongedwongen, weinig structuur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formeel overleg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werkbespreking: over dagelijkse gang van zaken en problemen waar direct iets aan moet gebeuren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werkoverleg: over zaken van direct belang voor dagelijkse werkzaamheden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managementoverleg: resultatenbespreking over bepaalde periode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bilateraal overleg: één medewerker met leidinggevende over werk en doelen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personeelsbijeenkomst: al het personeel, over een langere periode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17" y="353074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Aan wat voor overleg nam jij voor het laatst deel? Was dat thuis, op school of op je bijbaan?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48DC828C-2C9B-437A-B824-9EA7E6974C4F}"/>
              </a:ext>
            </a:extLst>
          </p:cNvPr>
          <p:cNvGrpSpPr/>
          <p:nvPr/>
        </p:nvGrpSpPr>
        <p:grpSpPr>
          <a:xfrm>
            <a:off x="4788014" y="4322128"/>
            <a:ext cx="4068453" cy="2305254"/>
            <a:chOff x="4788014" y="4322128"/>
            <a:chExt cx="4068453" cy="2305254"/>
          </a:xfrm>
        </p:grpSpPr>
        <p:grpSp>
          <p:nvGrpSpPr>
            <p:cNvPr id="2" name="Groep 1"/>
            <p:cNvGrpSpPr/>
            <p:nvPr/>
          </p:nvGrpSpPr>
          <p:grpSpPr>
            <a:xfrm>
              <a:off x="4788014" y="4322128"/>
              <a:ext cx="4068453" cy="2305254"/>
              <a:chOff x="4788024" y="3716034"/>
              <a:chExt cx="4068453" cy="2305254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16034"/>
                <a:ext cx="4068453" cy="2305254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4940508" y="3785854"/>
                <a:ext cx="3812480" cy="46166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grappig filmpje van hoveniersbedrijf </a:t>
                </a:r>
                <a:r>
                  <a:rPr lang="nl-NL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Meeuwissen</a:t>
                </a:r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: wat gaat er NIET goed?</a:t>
                </a:r>
              </a:p>
            </p:txBody>
          </p:sp>
        </p:grpSp>
        <p:pic>
          <p:nvPicPr>
            <p:cNvPr id="3" name="Picture 2">
              <a:hlinkClick r:id="rId4"/>
              <a:extLst>
                <a:ext uri="{FF2B5EF4-FFF2-40B4-BE49-F238E27FC236}">
                  <a16:creationId xmlns:a16="http://schemas.microsoft.com/office/drawing/2014/main" id="{CC56A5DE-A2D5-4BA0-803B-A66D350EF56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41323" y="4881912"/>
              <a:ext cx="3361833" cy="16618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device&#10;&#10;Description automatically generated">
            <a:extLst>
              <a:ext uri="{FF2B5EF4-FFF2-40B4-BE49-F238E27FC236}">
                <a16:creationId xmlns:a16="http://schemas.microsoft.com/office/drawing/2014/main" id="{BC8C0A78-3962-41C6-9D48-732781479EF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640930" y="0"/>
            <a:ext cx="1042586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831474" y="157464"/>
            <a:ext cx="4133014" cy="3400816"/>
            <a:chOff x="-605130" y="234848"/>
            <a:chExt cx="4133014" cy="2565630"/>
          </a:xfrm>
        </p:grpSpPr>
        <p:sp>
          <p:nvSpPr>
            <p:cNvPr id="6" name="Afgeronde rechthoek 5"/>
            <p:cNvSpPr/>
            <p:nvPr/>
          </p:nvSpPr>
          <p:spPr>
            <a:xfrm>
              <a:off x="-605130" y="234848"/>
              <a:ext cx="4133014" cy="239914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5076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Opbouw en verloop van een overleg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Vaak hebben vergaderingen een agenda met zowel vaste als wisselende agendapunten.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 agenda bepaalt de volgorde van de punten die besproken moeten worden.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Verborgen agendapunten bemoeilijken effectiviteit.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 een vergaderreglement kun je afspraken over het voeren van vergaderingen vastleggen.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831474" y="351576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50264" y="2797435"/>
              <a:ext cx="40092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Hoe zou een vergadering eruitzien als je geen agenda opstelt?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52AB965-591A-4B54-A406-7346EE3E4019}"/>
              </a:ext>
            </a:extLst>
          </p:cNvPr>
          <p:cNvGrpSpPr/>
          <p:nvPr/>
        </p:nvGrpSpPr>
        <p:grpSpPr>
          <a:xfrm>
            <a:off x="4831473" y="4351842"/>
            <a:ext cx="4068453" cy="2257865"/>
            <a:chOff x="4831473" y="4351842"/>
            <a:chExt cx="4068453" cy="2257865"/>
          </a:xfrm>
        </p:grpSpPr>
        <p:grpSp>
          <p:nvGrpSpPr>
            <p:cNvPr id="2" name="Groep 1"/>
            <p:cNvGrpSpPr/>
            <p:nvPr/>
          </p:nvGrpSpPr>
          <p:grpSpPr>
            <a:xfrm>
              <a:off x="4831473" y="4351842"/>
              <a:ext cx="4068453" cy="2257865"/>
              <a:chOff x="4788024" y="3763423"/>
              <a:chExt cx="4068453" cy="2257865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63423"/>
                <a:ext cx="4068453" cy="2257865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4862082" y="3814343"/>
                <a:ext cx="1887701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vergadering voorzitten</a:t>
                </a:r>
              </a:p>
            </p:txBody>
          </p:sp>
        </p:grpSp>
        <p:pic>
          <p:nvPicPr>
            <p:cNvPr id="3" name="Picture 2">
              <a:hlinkClick r:id="rId4"/>
              <a:extLst>
                <a:ext uri="{FF2B5EF4-FFF2-40B4-BE49-F238E27FC236}">
                  <a16:creationId xmlns:a16="http://schemas.microsoft.com/office/drawing/2014/main" id="{8D28C24D-E424-4A99-B49E-524E54ACF7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03464" y="4759400"/>
              <a:ext cx="3386657" cy="17785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022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able, sitting, holding, bed&#10;&#10;Description automatically generated">
            <a:extLst>
              <a:ext uri="{FF2B5EF4-FFF2-40B4-BE49-F238E27FC236}">
                <a16:creationId xmlns:a16="http://schemas.microsoft.com/office/drawing/2014/main" id="{1A6DDD5D-D905-4D34-9AFA-68A1B40D37D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3266" y="161610"/>
            <a:ext cx="9197266" cy="6497151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397359"/>
            <a:chOff x="-648580" y="234849"/>
            <a:chExt cx="4068452" cy="211816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1816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602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Rollen in een overleg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voorzitter: verantwoordelijk voor het voorbereiden en leiden van het overleg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notulist: noteert wat er tijdens het overleg wordt besproken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overige deelnemers: leveren actieve bijdrage, bijvoorbeeld door te traineren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716709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59940" y="2813233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is de belangrijkste eigenschap van een notulist? 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1BCDA26-3666-4CB7-9657-48273DB7762B}"/>
              </a:ext>
            </a:extLst>
          </p:cNvPr>
          <p:cNvGrpSpPr/>
          <p:nvPr/>
        </p:nvGrpSpPr>
        <p:grpSpPr>
          <a:xfrm>
            <a:off x="4788023" y="4478433"/>
            <a:ext cx="4068453" cy="2286294"/>
            <a:chOff x="4788023" y="4478433"/>
            <a:chExt cx="4068453" cy="2286294"/>
          </a:xfrm>
        </p:grpSpPr>
        <p:grpSp>
          <p:nvGrpSpPr>
            <p:cNvPr id="3" name="Groep 2"/>
            <p:cNvGrpSpPr/>
            <p:nvPr/>
          </p:nvGrpSpPr>
          <p:grpSpPr>
            <a:xfrm>
              <a:off x="4788023" y="4478433"/>
              <a:ext cx="4068453" cy="2286294"/>
              <a:chOff x="4788024" y="3734994"/>
              <a:chExt cx="4068453" cy="2286294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34994"/>
                <a:ext cx="4068453" cy="2286294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6155391" y="3847634"/>
                <a:ext cx="1075040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voorbeeld</a:t>
                </a:r>
              </a:p>
            </p:txBody>
          </p:sp>
        </p:grpSp>
        <p:pic>
          <p:nvPicPr>
            <p:cNvPr id="15" name="Picture 14">
              <a:hlinkClick r:id="rId4"/>
              <a:extLst>
                <a:ext uri="{FF2B5EF4-FFF2-40B4-BE49-F238E27FC236}">
                  <a16:creationId xmlns:a16="http://schemas.microsoft.com/office/drawing/2014/main" id="{7FDBD814-94AA-4B86-BEC6-1D4333A105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48502" y="4891355"/>
              <a:ext cx="3347492" cy="179068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781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icture containing person, child, girl, sitting&#10;&#10;Description automatically generated">
            <a:extLst>
              <a:ext uri="{FF2B5EF4-FFF2-40B4-BE49-F238E27FC236}">
                <a16:creationId xmlns:a16="http://schemas.microsoft.com/office/drawing/2014/main" id="{637BC2A1-E79F-49E7-A766-B4D5ADA79DF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12576" y="0"/>
            <a:ext cx="10488308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766267"/>
            <a:chOff x="-648580" y="234849"/>
            <a:chExt cx="4068452" cy="247114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413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Besluitvorming in een overleg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besluitvormingsmethoden: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meerderheidsbesluit: meeste stemmen gelden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minderheidsbesluit: meerderheid blanco en minderheid voor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autoritair besluit: besluit van autoriteit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unaniem besluit: iedereen is het eens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consensusbesluit: niet iedereen is het eens, maar wel iedereen ondersteunt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delegatiebesluit: iemand neemt in naam van de groep het besluit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besluit door middel van loten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7507" y="331598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86557" y="2815532"/>
              <a:ext cx="3670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Welke twee besluitvormingsmethoden zijn het beste om te gebruiken? Waarom?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8ECD599-4415-41B9-B3F8-2DFE337A6539}"/>
              </a:ext>
            </a:extLst>
          </p:cNvPr>
          <p:cNvGrpSpPr/>
          <p:nvPr/>
        </p:nvGrpSpPr>
        <p:grpSpPr>
          <a:xfrm>
            <a:off x="4785538" y="4089162"/>
            <a:ext cx="4068453" cy="2448273"/>
            <a:chOff x="4788024" y="4080350"/>
            <a:chExt cx="4068453" cy="2448273"/>
          </a:xfrm>
        </p:grpSpPr>
        <p:grpSp>
          <p:nvGrpSpPr>
            <p:cNvPr id="12" name="Groep 11"/>
            <p:cNvGrpSpPr/>
            <p:nvPr/>
          </p:nvGrpSpPr>
          <p:grpSpPr>
            <a:xfrm>
              <a:off x="4788024" y="4080350"/>
              <a:ext cx="4068453" cy="2448273"/>
              <a:chOff x="4788024" y="4080350"/>
              <a:chExt cx="4068453" cy="2448273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4080350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346248" y="4174856"/>
                <a:ext cx="2664296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voordeel</a:t>
                </a:r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van m</a:t>
                </a:r>
                <a:r>
                  <a:rPr lang="nl-NL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inderheidsbesluiten</a:t>
                </a:r>
                <a:endParaRPr lang="nl-NL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" name="Picture 1">
              <a:hlinkClick r:id="rId4"/>
              <a:extLst>
                <a:ext uri="{FF2B5EF4-FFF2-40B4-BE49-F238E27FC236}">
                  <a16:creationId xmlns:a16="http://schemas.microsoft.com/office/drawing/2014/main" id="{7610B3FA-CC2A-4F2D-8D7F-30AAFD74BD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4460" y="4546361"/>
              <a:ext cx="3378834" cy="18061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3260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icture containing person, child, girl, sitting&#10;&#10;Description automatically generated">
            <a:extLst>
              <a:ext uri="{FF2B5EF4-FFF2-40B4-BE49-F238E27FC236}">
                <a16:creationId xmlns:a16="http://schemas.microsoft.com/office/drawing/2014/main" id="{E6BEB04A-C448-457D-AAA4-45B418217D2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12576" y="0"/>
            <a:ext cx="10488308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771326"/>
            <a:chOff x="-648580" y="234849"/>
            <a:chExt cx="4068452" cy="2340430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282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Besluitvorming in een overleg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BOB-model: draagvlak creëren voor besluiten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beeldvorming: onderwerp en doelstelling van overleg bespreken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oordeelvorming: oplossingen aandragen en mogelijke gevolgen benoemen &gt; afwegingen maken en gevolgen bespreken &gt; selectie van mogelijke oplossingen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besluitvorming: besluit nemen m.b.v. een besluitvormingsmethode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94690" y="2807038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Hoe ziet de rol van de voorzitter eruit in de verschillende fasen van het BOB-model?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604AFD5C-0AB9-43D6-B6AF-2FF22B3C5676}"/>
              </a:ext>
            </a:extLst>
          </p:cNvPr>
          <p:cNvGrpSpPr/>
          <p:nvPr/>
        </p:nvGrpSpPr>
        <p:grpSpPr>
          <a:xfrm>
            <a:off x="4787507" y="4171440"/>
            <a:ext cx="4068453" cy="2448273"/>
            <a:chOff x="4787507" y="4171440"/>
            <a:chExt cx="4068453" cy="2448273"/>
          </a:xfrm>
        </p:grpSpPr>
        <p:grpSp>
          <p:nvGrpSpPr>
            <p:cNvPr id="2" name="Groep 1"/>
            <p:cNvGrpSpPr/>
            <p:nvPr/>
          </p:nvGrpSpPr>
          <p:grpSpPr>
            <a:xfrm>
              <a:off x="4787507" y="4171440"/>
              <a:ext cx="4068453" cy="2448273"/>
              <a:chOff x="4788024" y="3573015"/>
              <a:chExt cx="4068453" cy="2448273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573015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949955" y="3660838"/>
                <a:ext cx="183149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BOB-model uitgelegd</a:t>
                </a:r>
              </a:p>
            </p:txBody>
          </p:sp>
        </p:grpSp>
        <p:pic>
          <p:nvPicPr>
            <p:cNvPr id="3" name="Picture 2">
              <a:hlinkClick r:id="rId4"/>
              <a:extLst>
                <a:ext uri="{FF2B5EF4-FFF2-40B4-BE49-F238E27FC236}">
                  <a16:creationId xmlns:a16="http://schemas.microsoft.com/office/drawing/2014/main" id="{8AE37329-9B76-4FCA-86C0-E2013E4F65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53347" y="4666587"/>
              <a:ext cx="3423674" cy="1822801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258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BA48E779-49FC-4D2C-94D7-5F008F7DE08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828600" y="-4996"/>
            <a:ext cx="10303727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168884"/>
            <a:chOff x="-648580" y="234849"/>
            <a:chExt cx="4068452" cy="196656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7190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Verstoringen tijdens een overleg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niet op gang komen van gesprek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afleiding door deelnemers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niet luisteren en door elkaar heen praten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tijdrovende agendapunten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negatieve sfeer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problemen tussen deelnemers onderling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slechte invulling van voorzittersrol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94690" y="2807038"/>
              <a:ext cx="3698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at zijn voor- en nadelen van online vergaderen?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F04C709-020D-45AB-ABD2-686349A43166}"/>
              </a:ext>
            </a:extLst>
          </p:cNvPr>
          <p:cNvGrpSpPr/>
          <p:nvPr/>
        </p:nvGrpSpPr>
        <p:grpSpPr>
          <a:xfrm>
            <a:off x="4831475" y="4216542"/>
            <a:ext cx="4068453" cy="2448273"/>
            <a:chOff x="4788023" y="4179559"/>
            <a:chExt cx="4068453" cy="2448273"/>
          </a:xfrm>
        </p:grpSpPr>
        <p:grpSp>
          <p:nvGrpSpPr>
            <p:cNvPr id="16" name="Groep 15"/>
            <p:cNvGrpSpPr/>
            <p:nvPr/>
          </p:nvGrpSpPr>
          <p:grpSpPr>
            <a:xfrm>
              <a:off x="4788023" y="4179559"/>
              <a:ext cx="4068453" cy="2448273"/>
              <a:chOff x="4788024" y="4080350"/>
              <a:chExt cx="4068453" cy="2448273"/>
            </a:xfrm>
          </p:grpSpPr>
          <p:sp>
            <p:nvSpPr>
              <p:cNvPr id="17" name="Afgeronde rechthoek 16"/>
              <p:cNvSpPr/>
              <p:nvPr/>
            </p:nvSpPr>
            <p:spPr>
              <a:xfrm>
                <a:off x="4788024" y="4080350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0" name="Tekstvak 19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6084169" y="4169554"/>
                <a:ext cx="1738239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video met vergadertips</a:t>
                </a:r>
              </a:p>
            </p:txBody>
          </p:sp>
        </p:grpSp>
        <p:pic>
          <p:nvPicPr>
            <p:cNvPr id="2" name="Picture 1">
              <a:hlinkClick r:id="rId4"/>
              <a:extLst>
                <a:ext uri="{FF2B5EF4-FFF2-40B4-BE49-F238E27FC236}">
                  <a16:creationId xmlns:a16="http://schemas.microsoft.com/office/drawing/2014/main" id="{21E54686-97E3-4932-91B3-8535E49A72B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10323" y="4669130"/>
              <a:ext cx="3475773" cy="18301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023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indoor, items, table, sitting&#10;&#10;Description automatically generated">
            <a:extLst>
              <a:ext uri="{FF2B5EF4-FFF2-40B4-BE49-F238E27FC236}">
                <a16:creationId xmlns:a16="http://schemas.microsoft.com/office/drawing/2014/main" id="{B60FE6BF-C4BA-4D18-9942-42A066A4E6E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4584" y="-4687"/>
            <a:ext cx="10294031" cy="6862687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8D31CD-7CAE-4D50-A0BA-5D54A5274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F5C418-C096-49CF-908E-C28C691552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3455</TotalTime>
  <Words>490</Words>
  <Application>Microsoft Office PowerPoint</Application>
  <PresentationFormat>Diavoorstelling (4:3)</PresentationFormat>
  <Paragraphs>108</Paragraphs>
  <Slides>9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301</cp:revision>
  <cp:lastPrinted>2018-07-20T06:43:01Z</cp:lastPrinted>
  <dcterms:created xsi:type="dcterms:W3CDTF">2018-03-09T07:58:17Z</dcterms:created>
  <dcterms:modified xsi:type="dcterms:W3CDTF">2023-02-04T08:19:21Z</dcterms:modified>
</cp:coreProperties>
</file>